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8DC3C7-026B-4187-9D8F-F70FC278B440}" type="datetimeFigureOut">
              <a:rPr lang="en-US" smtClean="0"/>
              <a:t>10/4/2016</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5EBC68B9-514B-4291-8B76-EC0DC0D64DAD}"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00411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8DC3C7-026B-4187-9D8F-F70FC278B440}"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C68B9-514B-4291-8B76-EC0DC0D64DAD}"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712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8DC3C7-026B-4187-9D8F-F70FC278B440}"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C68B9-514B-4291-8B76-EC0DC0D64DAD}"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008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8DC3C7-026B-4187-9D8F-F70FC278B440}"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C68B9-514B-4291-8B76-EC0DC0D64DAD}"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513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8DC3C7-026B-4187-9D8F-F70FC278B440}"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C68B9-514B-4291-8B76-EC0DC0D64DAD}"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345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8DC3C7-026B-4187-9D8F-F70FC278B440}"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C68B9-514B-4291-8B76-EC0DC0D64DAD}"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680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8DC3C7-026B-4187-9D8F-F70FC278B440}"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BC68B9-514B-4291-8B76-EC0DC0D64DAD}"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655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8DC3C7-026B-4187-9D8F-F70FC278B440}"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BC68B9-514B-4291-8B76-EC0DC0D64DAD}"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4359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DC3C7-026B-4187-9D8F-F70FC278B440}" type="datetimeFigureOut">
              <a:rPr lang="en-US" smtClean="0"/>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BC68B9-514B-4291-8B76-EC0DC0D64DAD}" type="slidenum">
              <a:rPr lang="en-US" smtClean="0"/>
              <a:t>‹#›</a:t>
            </a:fld>
            <a:endParaRPr lang="en-US"/>
          </a:p>
        </p:txBody>
      </p:sp>
    </p:spTree>
    <p:extLst>
      <p:ext uri="{BB962C8B-B14F-4D97-AF65-F5344CB8AC3E}">
        <p14:creationId xmlns:p14="http://schemas.microsoft.com/office/powerpoint/2010/main" val="21244166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8DC3C7-026B-4187-9D8F-F70FC278B440}"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C68B9-514B-4291-8B76-EC0DC0D64DAD}"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4344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F8DC3C7-026B-4187-9D8F-F70FC278B440}" type="datetimeFigureOut">
              <a:rPr lang="en-US" smtClean="0"/>
              <a:t>10/4/2016</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5EBC68B9-514B-4291-8B76-EC0DC0D64DAD}"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461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F8DC3C7-026B-4187-9D8F-F70FC278B440}" type="datetimeFigureOut">
              <a:rPr lang="en-US" smtClean="0"/>
              <a:t>10/4/2016</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EBC68B9-514B-4291-8B76-EC0DC0D64DAD}"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4397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itnessmagazine.com/workout/lose-weight/build-strength/benefits-strength-training/?page=6"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2464" y="543877"/>
            <a:ext cx="6726015" cy="4480560"/>
          </a:xfrm>
          <a:prstGeom prst="rect">
            <a:avLst/>
          </a:prstGeom>
          <a:effectLst>
            <a:softEdge rad="635000"/>
          </a:effectLst>
        </p:spPr>
      </p:pic>
      <p:sp>
        <p:nvSpPr>
          <p:cNvPr id="2" name="Title 1"/>
          <p:cNvSpPr>
            <a:spLocks noGrp="1"/>
          </p:cNvSpPr>
          <p:nvPr>
            <p:ph type="ctrTitle"/>
          </p:nvPr>
        </p:nvSpPr>
        <p:spPr>
          <a:xfrm>
            <a:off x="993928" y="1050492"/>
            <a:ext cx="8637073" cy="2541431"/>
          </a:xfrm>
        </p:spPr>
        <p:txBody>
          <a:bodyPr/>
          <a:lstStyle/>
          <a:p>
            <a:r>
              <a:rPr lang="en-US" dirty="0" smtClean="0">
                <a:latin typeface="Baskerville Old Face" panose="02020602080505020303" pitchFamily="18" charset="0"/>
              </a:rPr>
              <a:t>Resistance Training</a:t>
            </a:r>
            <a:endParaRPr lang="en-US" dirty="0">
              <a:latin typeface="Baskerville Old Face" panose="02020602080505020303" pitchFamily="18" charset="0"/>
            </a:endParaRPr>
          </a:p>
        </p:txBody>
      </p:sp>
    </p:spTree>
    <p:extLst>
      <p:ext uri="{BB962C8B-B14F-4D97-AF65-F5344CB8AC3E}">
        <p14:creationId xmlns:p14="http://schemas.microsoft.com/office/powerpoint/2010/main" val="3023084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580" y="1756130"/>
            <a:ext cx="8643154" cy="1887950"/>
          </a:xfrm>
        </p:spPr>
        <p:txBody>
          <a:bodyPr/>
          <a:lstStyle/>
          <a:p>
            <a:r>
              <a:rPr lang="en-US" dirty="0" smtClean="0"/>
              <a:t>Fitness Magazine</a:t>
            </a:r>
            <a:endParaRPr lang="en-US" dirty="0"/>
          </a:p>
        </p:txBody>
      </p:sp>
      <p:pic>
        <p:nvPicPr>
          <p:cNvPr id="1026" name="Picture 2" descr="Image result for fitness magaz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7428" y="117565"/>
            <a:ext cx="3832338" cy="564269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p:txBody>
          <a:bodyPr/>
          <a:lstStyle/>
          <a:p>
            <a:r>
              <a:rPr lang="en-US" dirty="0">
                <a:hlinkClick r:id="rId3"/>
              </a:rPr>
              <a:t>http://www.fitnessmagazine.com/workout/lose-weight/build-strength/benefits-strength-training/?</a:t>
            </a:r>
            <a:r>
              <a:rPr lang="en-US" dirty="0" smtClean="0">
                <a:hlinkClick r:id="rId3"/>
              </a:rPr>
              <a:t>page=6</a:t>
            </a:r>
            <a:endParaRPr lang="en-US" dirty="0" smtClean="0"/>
          </a:p>
          <a:p>
            <a:endParaRPr lang="en-US" dirty="0"/>
          </a:p>
        </p:txBody>
      </p:sp>
    </p:spTree>
    <p:extLst>
      <p:ext uri="{BB962C8B-B14F-4D97-AF65-F5344CB8AC3E}">
        <p14:creationId xmlns:p14="http://schemas.microsoft.com/office/powerpoint/2010/main" val="982390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Baskerville Old Face" panose="02020602080505020303" pitchFamily="18" charset="0"/>
              </a:rPr>
              <a:t>You’ll </a:t>
            </a:r>
            <a:r>
              <a:rPr lang="en-US" sz="4800" dirty="0" smtClean="0">
                <a:solidFill>
                  <a:srgbClr val="FF0000"/>
                </a:solidFill>
                <a:latin typeface="Baskerville Old Face" panose="02020602080505020303" pitchFamily="18" charset="0"/>
              </a:rPr>
              <a:t>Burn</a:t>
            </a:r>
            <a:r>
              <a:rPr lang="en-US" sz="4800" dirty="0" smtClean="0">
                <a:latin typeface="Baskerville Old Face" panose="02020602080505020303" pitchFamily="18" charset="0"/>
              </a:rPr>
              <a:t> more Calories</a:t>
            </a:r>
            <a:endParaRPr lang="en-US" sz="4800" dirty="0">
              <a:latin typeface="Baskerville Old Face" panose="02020602080505020303" pitchFamily="18" charset="0"/>
            </a:endParaRPr>
          </a:p>
        </p:txBody>
      </p:sp>
      <p:sp>
        <p:nvSpPr>
          <p:cNvPr id="3" name="Content Placeholder 2"/>
          <p:cNvSpPr>
            <a:spLocks noGrp="1"/>
          </p:cNvSpPr>
          <p:nvPr>
            <p:ph idx="1"/>
          </p:nvPr>
        </p:nvSpPr>
        <p:spPr>
          <a:xfrm>
            <a:off x="1451579" y="2015732"/>
            <a:ext cx="9603275" cy="4110748"/>
          </a:xfrm>
        </p:spPr>
        <p:txBody>
          <a:bodyPr>
            <a:noAutofit/>
          </a:bodyPr>
          <a:lstStyle/>
          <a:p>
            <a:r>
              <a:rPr lang="en-US" sz="3200" dirty="0">
                <a:latin typeface="Baskerville Old Face" panose="02020602080505020303" pitchFamily="18" charset="0"/>
              </a:rPr>
              <a:t>Just sitting on your butt reading this, you're burning calories—if you lift weights, that is. Your muscle mass largely determines your resting metabolic rate—how many calories you burn by just living and breathing. </a:t>
            </a:r>
            <a:r>
              <a:rPr lang="en-US" sz="3200" i="1" u="sng" dirty="0">
                <a:solidFill>
                  <a:srgbClr val="FF0000"/>
                </a:solidFill>
                <a:latin typeface="Baskerville Old Face" panose="02020602080505020303" pitchFamily="18" charset="0"/>
              </a:rPr>
              <a:t>"The more muscle you have, the more energy your body expends," </a:t>
            </a:r>
            <a:r>
              <a:rPr lang="en-US" sz="3200" dirty="0">
                <a:latin typeface="Baskerville Old Face" panose="02020602080505020303" pitchFamily="18" charset="0"/>
              </a:rPr>
              <a:t>says women's strength expert Holly Perkins, CSCS. </a:t>
            </a:r>
          </a:p>
        </p:txBody>
      </p:sp>
    </p:spTree>
    <p:extLst>
      <p:ext uri="{BB962C8B-B14F-4D97-AF65-F5344CB8AC3E}">
        <p14:creationId xmlns:p14="http://schemas.microsoft.com/office/powerpoint/2010/main" val="21976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askerville Old Face" panose="02020602080505020303" pitchFamily="18" charset="0"/>
              </a:rPr>
              <a:t>You’ll be </a:t>
            </a:r>
            <a:r>
              <a:rPr lang="en-US" sz="4400" dirty="0" smtClean="0">
                <a:solidFill>
                  <a:srgbClr val="00B050"/>
                </a:solidFill>
                <a:latin typeface="Baskerville Old Face" panose="02020602080505020303" pitchFamily="18" charset="0"/>
              </a:rPr>
              <a:t>stronger</a:t>
            </a:r>
            <a:r>
              <a:rPr lang="en-US" sz="4400" dirty="0" smtClean="0">
                <a:latin typeface="Baskerville Old Face" panose="02020602080505020303" pitchFamily="18" charset="0"/>
              </a:rPr>
              <a:t> mentally</a:t>
            </a:r>
            <a:endParaRPr lang="en-US" sz="4400" dirty="0">
              <a:latin typeface="Baskerville Old Face" panose="02020602080505020303" pitchFamily="18" charset="0"/>
            </a:endParaRPr>
          </a:p>
        </p:txBody>
      </p:sp>
      <p:sp>
        <p:nvSpPr>
          <p:cNvPr id="3" name="Content Placeholder 2"/>
          <p:cNvSpPr>
            <a:spLocks noGrp="1"/>
          </p:cNvSpPr>
          <p:nvPr>
            <p:ph idx="1"/>
          </p:nvPr>
        </p:nvSpPr>
        <p:spPr/>
        <p:txBody>
          <a:bodyPr>
            <a:normAutofit/>
          </a:bodyPr>
          <a:lstStyle/>
          <a:p>
            <a:r>
              <a:rPr lang="en-US" sz="3600" dirty="0" smtClean="0">
                <a:latin typeface="Baskerville Old Face" panose="02020602080505020303" pitchFamily="18" charset="0"/>
              </a:rPr>
              <a:t>By </a:t>
            </a:r>
            <a:r>
              <a:rPr lang="en-US" sz="3600" dirty="0">
                <a:latin typeface="Baskerville Old Face" panose="02020602080505020303" pitchFamily="18" charset="0"/>
              </a:rPr>
              <a:t>constantly challenging yourself to do things you never thought possible, your confidence grows. "Weight lifting </a:t>
            </a:r>
            <a:r>
              <a:rPr lang="en-US" sz="3600" dirty="0">
                <a:solidFill>
                  <a:srgbClr val="00B050"/>
                </a:solidFill>
                <a:latin typeface="Baskerville Old Face" panose="02020602080505020303" pitchFamily="18" charset="0"/>
              </a:rPr>
              <a:t>empowers</a:t>
            </a:r>
            <a:r>
              <a:rPr lang="en-US" sz="3600" dirty="0">
                <a:latin typeface="Baskerville Old Face" panose="02020602080505020303" pitchFamily="18" charset="0"/>
              </a:rPr>
              <a:t> </a:t>
            </a:r>
            <a:r>
              <a:rPr lang="en-US" sz="3600" dirty="0" smtClean="0">
                <a:latin typeface="Baskerville Old Face" panose="02020602080505020303" pitchFamily="18" charset="0"/>
              </a:rPr>
              <a:t>you".</a:t>
            </a:r>
            <a:endParaRPr lang="en-US" sz="3600" dirty="0">
              <a:latin typeface="Baskerville Old Face" panose="02020602080505020303" pitchFamily="18" charset="0"/>
            </a:endParaRPr>
          </a:p>
        </p:txBody>
      </p:sp>
    </p:spTree>
    <p:extLst>
      <p:ext uri="{BB962C8B-B14F-4D97-AF65-F5344CB8AC3E}">
        <p14:creationId xmlns:p14="http://schemas.microsoft.com/office/powerpoint/2010/main" val="87998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askerville Old Face" panose="02020602080505020303" pitchFamily="18" charset="0"/>
              </a:rPr>
              <a:t>You’ll boost your </a:t>
            </a:r>
            <a:r>
              <a:rPr lang="en-US" sz="4000" dirty="0" smtClean="0">
                <a:solidFill>
                  <a:srgbClr val="7030A0"/>
                </a:solidFill>
                <a:latin typeface="Baskerville Old Face" panose="02020602080505020303" pitchFamily="18" charset="0"/>
              </a:rPr>
              <a:t>flexibility</a:t>
            </a:r>
            <a:endParaRPr lang="en-US" sz="4000" dirty="0">
              <a:solidFill>
                <a:srgbClr val="7030A0"/>
              </a:solidFill>
              <a:latin typeface="Baskerville Old Face" panose="02020602080505020303" pitchFamily="18" charset="0"/>
            </a:endParaRPr>
          </a:p>
        </p:txBody>
      </p:sp>
      <p:sp>
        <p:nvSpPr>
          <p:cNvPr id="3" name="Content Placeholder 2"/>
          <p:cNvSpPr>
            <a:spLocks noGrp="1"/>
          </p:cNvSpPr>
          <p:nvPr>
            <p:ph idx="1"/>
          </p:nvPr>
        </p:nvSpPr>
        <p:spPr>
          <a:xfrm>
            <a:off x="1451579" y="2015732"/>
            <a:ext cx="9603275" cy="3875617"/>
          </a:xfrm>
        </p:spPr>
        <p:txBody>
          <a:bodyPr>
            <a:noAutofit/>
          </a:bodyPr>
          <a:lstStyle/>
          <a:p>
            <a:r>
              <a:rPr lang="en-US" sz="3200" dirty="0">
                <a:latin typeface="Baskerville Old Face" panose="02020602080505020303" pitchFamily="18" charset="0"/>
              </a:rPr>
              <a:t>Researchers from the University of North Dakota pitted static </a:t>
            </a:r>
            <a:r>
              <a:rPr lang="en-US" sz="3200" dirty="0" smtClean="0">
                <a:latin typeface="Baskerville Old Face" panose="02020602080505020303" pitchFamily="18" charset="0"/>
              </a:rPr>
              <a:t>stretches against </a:t>
            </a:r>
            <a:r>
              <a:rPr lang="en-US" sz="3200" dirty="0">
                <a:latin typeface="Baskerville Old Face" panose="02020602080505020303" pitchFamily="18" charset="0"/>
              </a:rPr>
              <a:t>strength-training exercises and found that </a:t>
            </a:r>
            <a:r>
              <a:rPr lang="en-US" sz="3200" dirty="0">
                <a:solidFill>
                  <a:srgbClr val="7030A0"/>
                </a:solidFill>
                <a:latin typeface="Baskerville Old Face" panose="02020602080505020303" pitchFamily="18" charset="0"/>
              </a:rPr>
              <a:t>full-range</a:t>
            </a:r>
            <a:r>
              <a:rPr lang="en-US" sz="3200" dirty="0">
                <a:latin typeface="Baskerville Old Face" panose="02020602080505020303" pitchFamily="18" charset="0"/>
              </a:rPr>
              <a:t> resistance training workouts can improve </a:t>
            </a:r>
            <a:r>
              <a:rPr lang="en-US" sz="3200" dirty="0">
                <a:solidFill>
                  <a:srgbClr val="7030A0"/>
                </a:solidFill>
                <a:latin typeface="Baskerville Old Face" panose="02020602080505020303" pitchFamily="18" charset="0"/>
              </a:rPr>
              <a:t>flexibility</a:t>
            </a:r>
            <a:r>
              <a:rPr lang="en-US" sz="3200" dirty="0">
                <a:latin typeface="Baskerville Old Face" panose="02020602080505020303" pitchFamily="18" charset="0"/>
              </a:rPr>
              <a:t> just as well as your typical static stretching regimen. </a:t>
            </a:r>
          </a:p>
        </p:txBody>
      </p:sp>
    </p:spTree>
    <p:extLst>
      <p:ext uri="{BB962C8B-B14F-4D97-AF65-F5344CB8AC3E}">
        <p14:creationId xmlns:p14="http://schemas.microsoft.com/office/powerpoint/2010/main" val="152269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askerville Old Face" panose="02020602080505020303" pitchFamily="18" charset="0"/>
              </a:rPr>
              <a:t>You’ll strengthen your </a:t>
            </a:r>
            <a:r>
              <a:rPr lang="en-US" sz="4000" dirty="0" smtClean="0">
                <a:solidFill>
                  <a:srgbClr val="C00000"/>
                </a:solidFill>
                <a:latin typeface="Baskerville Old Face" panose="02020602080505020303" pitchFamily="18" charset="0"/>
              </a:rPr>
              <a:t>bones</a:t>
            </a:r>
            <a:endParaRPr lang="en-US" sz="4000" dirty="0">
              <a:solidFill>
                <a:srgbClr val="C00000"/>
              </a:solidFill>
              <a:latin typeface="Baskerville Old Face" panose="02020602080505020303" pitchFamily="18" charset="0"/>
            </a:endParaRPr>
          </a:p>
        </p:txBody>
      </p:sp>
      <p:sp>
        <p:nvSpPr>
          <p:cNvPr id="3" name="Content Placeholder 2"/>
          <p:cNvSpPr>
            <a:spLocks noGrp="1"/>
          </p:cNvSpPr>
          <p:nvPr>
            <p:ph idx="1"/>
          </p:nvPr>
        </p:nvSpPr>
        <p:spPr/>
        <p:txBody>
          <a:bodyPr>
            <a:normAutofit/>
          </a:bodyPr>
          <a:lstStyle/>
          <a:p>
            <a:r>
              <a:rPr lang="en-US" sz="3200" dirty="0">
                <a:latin typeface="Baskerville Old Face" panose="02020602080505020303" pitchFamily="18" charset="0"/>
              </a:rPr>
              <a:t>Weight lifting doesn't only train your muscles; it trains your bones. When you perform a curl, for example, your muscles tug on your arm's bones. The cells within those bones react by creating new bone cells, Perkins says. </a:t>
            </a:r>
            <a:r>
              <a:rPr lang="en-US" sz="3200" dirty="0">
                <a:solidFill>
                  <a:srgbClr val="C00000"/>
                </a:solidFill>
                <a:latin typeface="Baskerville Old Face" panose="02020602080505020303" pitchFamily="18" charset="0"/>
              </a:rPr>
              <a:t>Your bones become stronger and more dense</a:t>
            </a:r>
            <a:r>
              <a:rPr lang="en-US" sz="3200" dirty="0">
                <a:latin typeface="Baskerville Old Face" panose="02020602080505020303" pitchFamily="18" charset="0"/>
              </a:rPr>
              <a:t>.</a:t>
            </a:r>
          </a:p>
        </p:txBody>
      </p:sp>
    </p:spTree>
    <p:extLst>
      <p:ext uri="{BB962C8B-B14F-4D97-AF65-F5344CB8AC3E}">
        <p14:creationId xmlns:p14="http://schemas.microsoft.com/office/powerpoint/2010/main" val="3711413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Baskerville Old Face" panose="02020602080505020303" pitchFamily="18" charset="0"/>
              </a:rPr>
              <a:t>You’ll ease joint pain</a:t>
            </a:r>
            <a:endParaRPr lang="en-US" sz="4800" dirty="0">
              <a:latin typeface="Baskerville Old Face" panose="02020602080505020303" pitchFamily="18" charset="0"/>
            </a:endParaRPr>
          </a:p>
        </p:txBody>
      </p:sp>
      <p:sp>
        <p:nvSpPr>
          <p:cNvPr id="3" name="Content Placeholder 2"/>
          <p:cNvSpPr>
            <a:spLocks noGrp="1"/>
          </p:cNvSpPr>
          <p:nvPr>
            <p:ph idx="1"/>
          </p:nvPr>
        </p:nvSpPr>
        <p:spPr/>
        <p:txBody>
          <a:bodyPr>
            <a:normAutofit/>
          </a:bodyPr>
          <a:lstStyle/>
          <a:p>
            <a:r>
              <a:rPr lang="en-US" sz="3600" dirty="0">
                <a:latin typeface="Baskerville Old Face" panose="02020602080505020303" pitchFamily="18" charset="0"/>
              </a:rPr>
              <a:t>"Stronger muscles better hold your joints in position, so you won't need to worry about your knee flaring up during your next run."</a:t>
            </a:r>
          </a:p>
        </p:txBody>
      </p:sp>
    </p:spTree>
    <p:extLst>
      <p:ext uri="{BB962C8B-B14F-4D97-AF65-F5344CB8AC3E}">
        <p14:creationId xmlns:p14="http://schemas.microsoft.com/office/powerpoint/2010/main" val="429461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askerville Old Face" panose="02020602080505020303" pitchFamily="18" charset="0"/>
              </a:rPr>
              <a:t>You’ll be a better </a:t>
            </a:r>
            <a:r>
              <a:rPr lang="en-US" sz="4400" dirty="0" smtClean="0">
                <a:solidFill>
                  <a:srgbClr val="FFC000"/>
                </a:solidFill>
                <a:latin typeface="Baskerville Old Face" panose="02020602080505020303" pitchFamily="18" charset="0"/>
              </a:rPr>
              <a:t>runner</a:t>
            </a:r>
            <a:endParaRPr lang="en-US" sz="4400" dirty="0">
              <a:solidFill>
                <a:srgbClr val="FFC000"/>
              </a:solidFill>
              <a:latin typeface="Baskerville Old Face" panose="02020602080505020303" pitchFamily="18" charset="0"/>
            </a:endParaRPr>
          </a:p>
        </p:txBody>
      </p:sp>
      <p:sp>
        <p:nvSpPr>
          <p:cNvPr id="3" name="Content Placeholder 2"/>
          <p:cNvSpPr>
            <a:spLocks noGrp="1"/>
          </p:cNvSpPr>
          <p:nvPr>
            <p:ph idx="1"/>
          </p:nvPr>
        </p:nvSpPr>
        <p:spPr>
          <a:xfrm>
            <a:off x="1451579" y="2015732"/>
            <a:ext cx="9603275" cy="3980119"/>
          </a:xfrm>
          <a:ln>
            <a:noFill/>
          </a:ln>
        </p:spPr>
        <p:txBody>
          <a:bodyPr>
            <a:noAutofit/>
          </a:bodyPr>
          <a:lstStyle/>
          <a:p>
            <a:r>
              <a:rPr lang="en-US" sz="2800" dirty="0">
                <a:latin typeface="Baskerville Old Face" panose="02020602080505020303" pitchFamily="18" charset="0"/>
              </a:rPr>
              <a:t>Stronger muscles mean better performance—period. Your core will be better able to support your body's weight and maintain ideal form during other exercises (like running), plus your arms and legs will be more powerful. What's more, since strength training increases the number and size of calorie-torching muscle fibers fueling your performance, strength training could actually help you </a:t>
            </a:r>
            <a:r>
              <a:rPr lang="en-US" sz="2800" dirty="0">
                <a:solidFill>
                  <a:srgbClr val="FFC000"/>
                </a:solidFill>
                <a:latin typeface="Baskerville Old Face" panose="02020602080505020303" pitchFamily="18" charset="0"/>
              </a:rPr>
              <a:t>burn more calories during </a:t>
            </a:r>
            <a:r>
              <a:rPr lang="en-US" sz="2800" dirty="0" smtClean="0">
                <a:solidFill>
                  <a:srgbClr val="FFC000"/>
                </a:solidFill>
                <a:latin typeface="Baskerville Old Face" panose="02020602080505020303" pitchFamily="18" charset="0"/>
              </a:rPr>
              <a:t>your cardio workouts</a:t>
            </a:r>
            <a:r>
              <a:rPr lang="en-US" sz="2800" dirty="0" smtClean="0">
                <a:latin typeface="Baskerville Old Face" panose="02020602080505020303" pitchFamily="18" charset="0"/>
              </a:rPr>
              <a:t>. </a:t>
            </a:r>
            <a:endParaRPr lang="en-US" sz="2800" dirty="0">
              <a:latin typeface="Baskerville Old Face" panose="02020602080505020303" pitchFamily="18" charset="0"/>
            </a:endParaRPr>
          </a:p>
        </p:txBody>
      </p:sp>
    </p:spTree>
    <p:extLst>
      <p:ext uri="{BB962C8B-B14F-4D97-AF65-F5344CB8AC3E}">
        <p14:creationId xmlns:p14="http://schemas.microsoft.com/office/powerpoint/2010/main" val="212685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Baskerville Old Face" panose="02020602080505020303" pitchFamily="18" charset="0"/>
              </a:rPr>
              <a:t>You’ll have a healthier </a:t>
            </a:r>
            <a:r>
              <a:rPr lang="en-US" sz="4400" dirty="0" smtClean="0">
                <a:solidFill>
                  <a:schemeClr val="accent1">
                    <a:lumMod val="60000"/>
                    <a:lumOff val="40000"/>
                  </a:schemeClr>
                </a:solidFill>
                <a:latin typeface="Baskerville Old Face" panose="02020602080505020303" pitchFamily="18" charset="0"/>
              </a:rPr>
              <a:t>heart</a:t>
            </a:r>
            <a:endParaRPr lang="en-US" sz="4400" dirty="0">
              <a:solidFill>
                <a:schemeClr val="accent1">
                  <a:lumMod val="60000"/>
                  <a:lumOff val="40000"/>
                </a:schemeClr>
              </a:solidFill>
              <a:latin typeface="Baskerville Old Face" panose="02020602080505020303" pitchFamily="18" charset="0"/>
            </a:endParaRPr>
          </a:p>
        </p:txBody>
      </p:sp>
      <p:sp>
        <p:nvSpPr>
          <p:cNvPr id="3" name="Content Placeholder 2"/>
          <p:cNvSpPr>
            <a:spLocks noGrp="1"/>
          </p:cNvSpPr>
          <p:nvPr>
            <p:ph idx="1"/>
          </p:nvPr>
        </p:nvSpPr>
        <p:spPr/>
        <p:txBody>
          <a:bodyPr>
            <a:normAutofit/>
          </a:bodyPr>
          <a:lstStyle/>
          <a:p>
            <a:r>
              <a:rPr lang="en-US" sz="3200" dirty="0">
                <a:latin typeface="Baskerville Old Face" panose="02020602080505020303" pitchFamily="18" charset="0"/>
              </a:rPr>
              <a:t>In one Appalachian State University study, people who performed 45 minutes of moderate-intensity resistance exercise </a:t>
            </a:r>
            <a:r>
              <a:rPr lang="en-US" sz="3200" dirty="0">
                <a:solidFill>
                  <a:schemeClr val="accent1">
                    <a:lumMod val="60000"/>
                    <a:lumOff val="40000"/>
                  </a:schemeClr>
                </a:solidFill>
                <a:latin typeface="Baskerville Old Face" panose="02020602080505020303" pitchFamily="18" charset="0"/>
              </a:rPr>
              <a:t>lowered their blood pressure </a:t>
            </a:r>
            <a:r>
              <a:rPr lang="en-US" sz="3200" dirty="0">
                <a:latin typeface="Baskerville Old Face" panose="02020602080505020303" pitchFamily="18" charset="0"/>
              </a:rPr>
              <a:t>by 20 percent. That's as good as—if not better than—the benefits associated with most blood pressure pills.</a:t>
            </a:r>
          </a:p>
        </p:txBody>
      </p:sp>
    </p:spTree>
    <p:extLst>
      <p:ext uri="{BB962C8B-B14F-4D97-AF65-F5344CB8AC3E}">
        <p14:creationId xmlns:p14="http://schemas.microsoft.com/office/powerpoint/2010/main" val="71882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Baskerville Old Face" panose="02020602080505020303" pitchFamily="18" charset="0"/>
              </a:rPr>
              <a:t>You’ll drop a size</a:t>
            </a:r>
            <a:endParaRPr lang="en-US" sz="5400" dirty="0">
              <a:latin typeface="Baskerville Old Face" panose="02020602080505020303" pitchFamily="18" charset="0"/>
            </a:endParaRPr>
          </a:p>
        </p:txBody>
      </p:sp>
      <p:sp>
        <p:nvSpPr>
          <p:cNvPr id="3" name="Content Placeholder 2"/>
          <p:cNvSpPr>
            <a:spLocks noGrp="1"/>
          </p:cNvSpPr>
          <p:nvPr>
            <p:ph idx="1"/>
          </p:nvPr>
        </p:nvSpPr>
        <p:spPr/>
        <p:txBody>
          <a:bodyPr>
            <a:normAutofit/>
          </a:bodyPr>
          <a:lstStyle/>
          <a:p>
            <a:r>
              <a:rPr lang="en-US" sz="3600" dirty="0">
                <a:latin typeface="Baskerville Old Face" panose="02020602080505020303" pitchFamily="18" charset="0"/>
              </a:rPr>
              <a:t>"Women produce about 5 to 10 percent the amount of testosterone men do, limiting our muscle-building potential when compared to men," </a:t>
            </a:r>
            <a:r>
              <a:rPr lang="en-US" sz="3600" dirty="0" err="1">
                <a:latin typeface="Baskerville Old Face" panose="02020602080505020303" pitchFamily="18" charset="0"/>
              </a:rPr>
              <a:t>Sinkler</a:t>
            </a:r>
            <a:r>
              <a:rPr lang="en-US" sz="3600" dirty="0">
                <a:latin typeface="Baskerville Old Face" panose="02020602080505020303" pitchFamily="18" charset="0"/>
              </a:rPr>
              <a:t> says. To seriously gain size, you'd pretty much need to live in the weight room.</a:t>
            </a:r>
          </a:p>
        </p:txBody>
      </p:sp>
    </p:spTree>
    <p:extLst>
      <p:ext uri="{BB962C8B-B14F-4D97-AF65-F5344CB8AC3E}">
        <p14:creationId xmlns:p14="http://schemas.microsoft.com/office/powerpoint/2010/main" val="315924322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1264</TotalTime>
  <Words>353</Words>
  <Application>Microsoft Office PowerPoint</Application>
  <PresentationFormat>Widescreen</PresentationFormat>
  <Paragraphs>19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Baskerville Old Face</vt:lpstr>
      <vt:lpstr>Gill Sans MT</vt:lpstr>
      <vt:lpstr>Gallery</vt:lpstr>
      <vt:lpstr>Resistance Training</vt:lpstr>
      <vt:lpstr>You’ll Burn more Calories</vt:lpstr>
      <vt:lpstr>You’ll be stronger mentally</vt:lpstr>
      <vt:lpstr>You’ll boost your flexibility</vt:lpstr>
      <vt:lpstr>You’ll strengthen your bones</vt:lpstr>
      <vt:lpstr>You’ll ease joint pain</vt:lpstr>
      <vt:lpstr>You’ll be a better runner</vt:lpstr>
      <vt:lpstr>You’ll have a healthier heart</vt:lpstr>
      <vt:lpstr>You’ll drop a size</vt:lpstr>
      <vt:lpstr>Fitness Magazine</vt:lpstr>
    </vt:vector>
  </TitlesOfParts>
  <Company>BWSD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Resistance Training</dc:title>
  <dc:creator>Kuharic, Samantha</dc:creator>
  <cp:lastModifiedBy>Kuharic, Samantha</cp:lastModifiedBy>
  <cp:revision>16</cp:revision>
  <dcterms:created xsi:type="dcterms:W3CDTF">2016-10-03T18:06:46Z</dcterms:created>
  <dcterms:modified xsi:type="dcterms:W3CDTF">2016-10-04T17:33:31Z</dcterms:modified>
</cp:coreProperties>
</file>